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9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278BEB-0E75-4EDC-9D21-22C6B6B43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F767DF3-D413-4550-B861-81DF9D4C5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5CA188-C018-4C61-B8E0-BE7E24D39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86BBCC-967A-47E4-99C4-9138687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A8B25C-5900-4B80-8839-5DE07999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46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90CBB0-3549-424A-BA8F-46855044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80EA74C-1237-4E6C-B678-4ED13A02C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F2182E-3A4B-4E52-BA96-DAFE8D805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6DB425-C997-43AF-B4C3-0CB1E6474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65A1C3-BEF7-4155-BACB-D5253DCD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00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7B9F0EF-2305-4103-AA9E-B8B8CB627E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5BF577-65A0-4F83-BDAF-CEC0DFF3D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BD49B8D-4876-4398-A7AD-4C9F1D69C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3EFD470-CD37-40C5-9F15-2A0680D5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B13649-B472-414F-939F-4EA446B3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482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4E5F23-BCEF-4622-93D5-8234B0794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793768-F2C8-4FBB-BDBE-99212F814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B6CA726-829C-4469-8CE6-20792E09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B9C368-25B3-4E2E-B4E3-623382285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BED3CF-D955-42DD-9AC6-88C1E3E96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39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17C714-1A3F-4C34-BC60-DCCB4A03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6E871F5-2BA6-46E2-A554-4EC7DCDC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427141-C519-40FD-93D3-7BD145F70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B591E7-C726-4A3C-B2D9-635A0AC7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45518F-4149-419A-967A-0D4D5B441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638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F06B41-2179-4037-9C8E-D212C073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00A58FA-428F-4939-A970-21B376BEEA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DDC8382-FAD5-430F-8A48-532C4F8DE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CF79D50-BBDD-495C-BA5F-7B9AC550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064CC67-2C4F-4F6A-A679-414F8BCF6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0FCE59B-E959-44E6-9AB7-02783CFA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860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BF3240-FE49-4306-AC7E-B1D663634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F5F6318-9DE7-48A0-827B-C19E6E72F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947E9B-5591-4688-A943-4182DBEF4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346642D-D6D9-4A55-AF2C-62770BD2A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D4D5674-6BA4-4FB4-A6F4-F6B6F1598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261DE77-A358-4827-B612-8C1F7B6FA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461FCF9-6BEA-46BA-96F9-019741113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02A224D-C8E0-473B-B50F-29807038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20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26BD06-8FDC-43BA-8CC1-33970B43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508852D-8997-46E3-B2EA-9EDC19BE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1BFCBD6-4586-4714-8ACF-AA4EE339C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1313341-E27D-4B74-8BC0-0825669F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7079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0F13237-A3A9-4CE7-A25A-43F5544C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3DF81B1-90B1-4208-BBD0-760CBB089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9339A60-87DE-43AA-A1D6-32963B58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342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212250-D419-4322-A6CC-46B901D78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988DB7-45C5-4DB8-B712-3BC5A7315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CF05FB-3B22-4B5A-AE7F-EBF9CC9D8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DFAC70D-BFBA-4D67-89D0-68966982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63001A-D66B-4126-B479-455C7F0C8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71459D-E3DC-4C64-8E68-E1FED82B3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678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51082C-E141-442D-A309-F4E688A5F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96D3EFB-E06E-4375-A6D7-C64693A52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2EEBE9F-21B6-4FC4-96E0-3F66DD370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BED94C-055D-4F8B-919C-B5BCB9265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61B90A-A5AA-4C38-BA03-7CA967C88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10D03A5-3506-413E-B14E-B22E179B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8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CFB0CF0-62B5-4718-B0DC-73385616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384DF4D-4161-442E-89F1-6C4B8CE28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A6AA89-ABFE-40E0-910B-426B770ABE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2FA45-8C0F-4585-A7C4-014A9DB766C0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0A8C983-E48E-4B4E-B506-B5A9A171E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EF3137-6F1F-46F8-905B-47E901476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62799-D1A1-492B-AF79-EEACA3306E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99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BCD33-9ACA-4865-ADC9-513E6FC94C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/>
              <a:t>Multithreaded Operations on Windows</a:t>
            </a:r>
            <a:endParaRPr lang="ko-KR" altLang="en-US" sz="3600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59F1FFB-2252-4E9E-AF73-5005D877D7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Seung-</a:t>
            </a:r>
            <a:r>
              <a:rPr lang="en-US" altLang="ko-KR" dirty="0" err="1"/>
              <a:t>ri</a:t>
            </a:r>
            <a:r>
              <a:rPr lang="en-US" altLang="ko-KR" dirty="0"/>
              <a:t> Shin (2023920029)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3842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EEFAB7-910C-4692-B360-8854142F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Operations without mutual exclusion</a:t>
            </a:r>
            <a:endParaRPr lang="ko-KR" altLang="en-US" dirty="0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881A7CB-06A3-4732-B6A1-65844678991C}"/>
              </a:ext>
            </a:extLst>
          </p:cNvPr>
          <p:cNvGrpSpPr/>
          <p:nvPr/>
        </p:nvGrpSpPr>
        <p:grpSpPr>
          <a:xfrm>
            <a:off x="1113367" y="1690688"/>
            <a:ext cx="9965266" cy="4832092"/>
            <a:chOff x="643467" y="1538288"/>
            <a:chExt cx="9965266" cy="483209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DC5D761-7ACF-4CDC-A4E5-DFD55F930D87}"/>
                </a:ext>
              </a:extLst>
            </p:cNvPr>
            <p:cNvSpPr txBox="1"/>
            <p:nvPr/>
          </p:nvSpPr>
          <p:spPr>
            <a:xfrm>
              <a:off x="643467" y="1538288"/>
              <a:ext cx="5452533" cy="4616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/>
                <a:t>#include &lt;</a:t>
              </a:r>
              <a:r>
                <a:rPr lang="en-US" altLang="ko-KR" sz="1400" dirty="0" err="1"/>
                <a:t>Windows.h</a:t>
              </a:r>
              <a:r>
                <a:rPr lang="en-US" altLang="ko-KR" sz="1400" dirty="0"/>
                <a:t>&gt;</a:t>
              </a:r>
            </a:p>
            <a:p>
              <a:r>
                <a:rPr lang="en-US" altLang="ko-KR" sz="1400" dirty="0"/>
                <a:t>#include &lt;</a:t>
              </a:r>
              <a:r>
                <a:rPr lang="en-US" altLang="ko-KR" sz="1400" dirty="0" err="1"/>
                <a:t>stdio.h</a:t>
              </a:r>
              <a:r>
                <a:rPr lang="en-US" altLang="ko-KR" sz="1400" dirty="0"/>
                <a:t>&gt;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#define COUNT_OF_THREADS	((SIZE_T)1000)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HANDLE		threads[COUNT_OF_THREADS];</a:t>
              </a:r>
            </a:p>
            <a:p>
              <a:r>
                <a:rPr lang="en-US" altLang="ko-KR" sz="1400" dirty="0"/>
                <a:t>CONST SIZE_T	</a:t>
              </a:r>
              <a:r>
                <a:rPr lang="en-US" altLang="ko-KR" sz="1400" dirty="0" err="1"/>
                <a:t>expected_sum</a:t>
              </a:r>
              <a:r>
                <a:rPr lang="en-US" altLang="ko-KR" sz="1400" dirty="0"/>
                <a:t> = 10000000;</a:t>
              </a:r>
            </a:p>
            <a:p>
              <a:r>
                <a:rPr lang="en-US" altLang="ko-KR" sz="1400" dirty="0"/>
                <a:t>SIZE_T		</a:t>
              </a:r>
              <a:r>
                <a:rPr lang="en-US" altLang="ko-KR" sz="1400" dirty="0" err="1"/>
                <a:t>actual_sum</a:t>
              </a:r>
              <a:r>
                <a:rPr lang="en-US" altLang="ko-KR" sz="1400" dirty="0"/>
                <a:t> = 0;</a:t>
              </a:r>
            </a:p>
            <a:p>
              <a:r>
                <a:rPr lang="en-US" altLang="ko-KR" sz="1400" dirty="0"/>
                <a:t>volatile LONG	remaining = COUNT_OF_THREADS;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DWORD WINAPI job(LPVOID id)</a:t>
              </a:r>
            </a:p>
            <a:p>
              <a:r>
                <a:rPr lang="en-US" altLang="ko-KR" sz="1400" dirty="0"/>
                <a:t>{</a:t>
              </a:r>
            </a:p>
            <a:p>
              <a:r>
                <a:rPr lang="en-US" altLang="ko-KR" sz="1400" dirty="0"/>
                <a:t>    SIZE_T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for (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 = 0;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 &lt; </a:t>
              </a:r>
              <a:r>
                <a:rPr lang="en-US" altLang="ko-KR" sz="1400" dirty="0" err="1"/>
                <a:t>expected_sum</a:t>
              </a:r>
              <a:r>
                <a:rPr lang="en-US" altLang="ko-KR" sz="1400" dirty="0"/>
                <a:t> / COUNT_OF_THREADS;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++)</a:t>
              </a:r>
            </a:p>
            <a:p>
              <a:r>
                <a:rPr lang="en-US" altLang="ko-KR" sz="1400" dirty="0"/>
                <a:t>        </a:t>
              </a:r>
              <a:r>
                <a:rPr lang="en-US" altLang="ko-KR" sz="1400" dirty="0" err="1"/>
                <a:t>actual_sum</a:t>
              </a:r>
              <a:r>
                <a:rPr lang="en-US" altLang="ko-KR" sz="1400" dirty="0"/>
                <a:t>++;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</a:t>
              </a:r>
              <a:r>
                <a:rPr lang="en-US" altLang="ko-KR" sz="1400" dirty="0" err="1"/>
                <a:t>InterlockedDecrement</a:t>
              </a:r>
              <a:r>
                <a:rPr lang="en-US" altLang="ko-KR" sz="1400" dirty="0"/>
                <a:t>(&amp;remaining);</a:t>
              </a:r>
            </a:p>
            <a:p>
              <a:r>
                <a:rPr lang="en-US" altLang="ko-KR" sz="1400" dirty="0"/>
                <a:t>    return 0;</a:t>
              </a:r>
            </a:p>
            <a:p>
              <a:r>
                <a:rPr lang="en-US" altLang="ko-KR" sz="1400" dirty="0"/>
                <a:t>}</a:t>
              </a:r>
            </a:p>
            <a:p>
              <a:endParaRPr lang="en-US" altLang="ko-KR" sz="14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D67B059-37C9-415A-A3B0-E074F2F4DCF1}"/>
                </a:ext>
              </a:extLst>
            </p:cNvPr>
            <p:cNvSpPr txBox="1"/>
            <p:nvPr/>
          </p:nvSpPr>
          <p:spPr>
            <a:xfrm>
              <a:off x="6096001" y="1538288"/>
              <a:ext cx="4512732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/>
                <a:t>int main(int </a:t>
              </a:r>
              <a:r>
                <a:rPr lang="en-US" altLang="ko-KR" sz="1400" dirty="0" err="1"/>
                <a:t>argc</a:t>
              </a:r>
              <a:r>
                <a:rPr lang="en-US" altLang="ko-KR" sz="1400" dirty="0"/>
                <a:t>, char *</a:t>
              </a:r>
              <a:r>
                <a:rPr lang="en-US" altLang="ko-KR" sz="1400" dirty="0" err="1"/>
                <a:t>argv</a:t>
              </a:r>
              <a:r>
                <a:rPr lang="en-US" altLang="ko-KR" sz="1400" dirty="0"/>
                <a:t>[])</a:t>
              </a:r>
            </a:p>
            <a:p>
              <a:r>
                <a:rPr lang="en-US" altLang="ko-KR" sz="1400" dirty="0"/>
                <a:t>{</a:t>
              </a:r>
            </a:p>
            <a:p>
              <a:r>
                <a:rPr lang="en-US" altLang="ko-KR" sz="1400" dirty="0"/>
                <a:t>    int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for (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 = 0;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 &lt; COUNT_OF_THREADS;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++)</a:t>
              </a:r>
            </a:p>
            <a:p>
              <a:r>
                <a:rPr lang="en-US" altLang="ko-KR" sz="1400" dirty="0"/>
                <a:t>    {</a:t>
              </a:r>
            </a:p>
            <a:p>
              <a:r>
                <a:rPr lang="en-US" altLang="ko-KR" sz="1400" dirty="0"/>
                <a:t>        threads[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] = </a:t>
              </a:r>
              <a:r>
                <a:rPr lang="en-US" altLang="ko-KR" sz="1400" dirty="0" err="1"/>
                <a:t>CreateThread</a:t>
              </a:r>
              <a:r>
                <a:rPr lang="en-US" altLang="ko-KR" sz="1400" dirty="0"/>
                <a:t>(</a:t>
              </a:r>
            </a:p>
            <a:p>
              <a:r>
                <a:rPr lang="en-US" altLang="ko-KR" sz="1400" dirty="0"/>
                <a:t>            NULL, 0, job, (LPVOID)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, 0, NULL</a:t>
              </a:r>
            </a:p>
            <a:p>
              <a:r>
                <a:rPr lang="en-US" altLang="ko-KR" sz="1400" dirty="0"/>
                <a:t>        );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    if (!threads[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])</a:t>
              </a:r>
            </a:p>
            <a:p>
              <a:r>
                <a:rPr lang="en-US" altLang="ko-KR" sz="1400" dirty="0"/>
                <a:t>            </a:t>
              </a:r>
              <a:r>
                <a:rPr lang="en-US" altLang="ko-KR" sz="1400" dirty="0" err="1"/>
                <a:t>printf</a:t>
              </a:r>
              <a:r>
                <a:rPr lang="en-US" altLang="ko-KR" sz="1400" dirty="0"/>
                <a:t>("[!] Failed to create thread %d!\n", 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);</a:t>
              </a:r>
            </a:p>
            <a:p>
              <a:r>
                <a:rPr lang="en-US" altLang="ko-KR" sz="1400" dirty="0"/>
                <a:t>    }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</a:t>
              </a:r>
              <a:r>
                <a:rPr lang="en-US" altLang="ko-KR" sz="1400" dirty="0" err="1"/>
                <a:t>printf</a:t>
              </a:r>
              <a:r>
                <a:rPr lang="en-US" altLang="ko-KR" sz="1400" dirty="0"/>
                <a:t>("[</a:t>
              </a:r>
              <a:r>
                <a:rPr lang="en-US" altLang="ko-KR" sz="1400" dirty="0" err="1"/>
                <a:t>i</a:t>
              </a:r>
              <a:r>
                <a:rPr lang="en-US" altLang="ko-KR" sz="1400" dirty="0"/>
                <a:t>] Waiting for the calculation...\n");</a:t>
              </a:r>
            </a:p>
            <a:p>
              <a:r>
                <a:rPr lang="en-US" altLang="ko-KR" sz="1400" dirty="0"/>
                <a:t>    while (remaining &gt; 0) Sleep(1);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</a:t>
              </a:r>
              <a:r>
                <a:rPr lang="en-US" altLang="ko-KR" sz="1400" dirty="0" err="1"/>
                <a:t>printf</a:t>
              </a:r>
              <a:r>
                <a:rPr lang="en-US" altLang="ko-KR" sz="1400" dirty="0"/>
                <a:t>("Expected: %</a:t>
              </a:r>
              <a:r>
                <a:rPr lang="en-US" altLang="ko-KR" sz="1400" dirty="0" err="1"/>
                <a:t>lld</a:t>
              </a:r>
              <a:r>
                <a:rPr lang="en-US" altLang="ko-KR" sz="1400" dirty="0"/>
                <a:t>\n", </a:t>
              </a:r>
              <a:r>
                <a:rPr lang="en-US" altLang="ko-KR" sz="1400" dirty="0" err="1"/>
                <a:t>expected_sum</a:t>
              </a:r>
              <a:r>
                <a:rPr lang="en-US" altLang="ko-KR" sz="1400" dirty="0"/>
                <a:t>);</a:t>
              </a:r>
            </a:p>
            <a:p>
              <a:r>
                <a:rPr lang="en-US" altLang="ko-KR" sz="1400" dirty="0"/>
                <a:t>    </a:t>
              </a:r>
              <a:r>
                <a:rPr lang="en-US" altLang="ko-KR" sz="1400" dirty="0" err="1"/>
                <a:t>printf</a:t>
              </a:r>
              <a:r>
                <a:rPr lang="en-US" altLang="ko-KR" sz="1400" dirty="0"/>
                <a:t>("Actual:   %</a:t>
              </a:r>
              <a:r>
                <a:rPr lang="en-US" altLang="ko-KR" sz="1400" dirty="0" err="1"/>
                <a:t>lld</a:t>
              </a:r>
              <a:r>
                <a:rPr lang="en-US" altLang="ko-KR" sz="1400" dirty="0"/>
                <a:t>\n", </a:t>
              </a:r>
              <a:r>
                <a:rPr lang="en-US" altLang="ko-KR" sz="1400" dirty="0" err="1"/>
                <a:t>actual_sum</a:t>
              </a:r>
              <a:r>
                <a:rPr lang="en-US" altLang="ko-KR" sz="1400" dirty="0"/>
                <a:t>);</a:t>
              </a:r>
            </a:p>
            <a:p>
              <a:endParaRPr lang="en-US" altLang="ko-KR" sz="1400" dirty="0"/>
            </a:p>
            <a:p>
              <a:r>
                <a:rPr lang="en-US" altLang="ko-KR" sz="1400" dirty="0"/>
                <a:t>    return 0;</a:t>
              </a:r>
            </a:p>
            <a:p>
              <a:r>
                <a:rPr lang="en-US" altLang="ko-KR" sz="1400" dirty="0"/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03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EEFAB7-910C-4692-B360-8854142F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Operations without mutual exclusion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86099ED2-05F7-42CE-8A17-647F0AE94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400" dirty="0" err="1"/>
              <a:t>CreateThread</a:t>
            </a:r>
            <a:r>
              <a:rPr lang="en-US" altLang="ko-KR" sz="2400" dirty="0"/>
              <a:t> </a:t>
            </a:r>
            <a:r>
              <a:rPr lang="ko-KR" altLang="en-US" sz="2400" dirty="0"/>
              <a:t>함수를 호출해</a:t>
            </a:r>
            <a:r>
              <a:rPr lang="en-US" altLang="ko-KR" sz="2400" dirty="0"/>
              <a:t>, job() </a:t>
            </a:r>
            <a:r>
              <a:rPr lang="ko-KR" altLang="en-US" sz="2400" dirty="0"/>
              <a:t>함수의 주소를 시작 지점으로 정함</a:t>
            </a:r>
            <a:r>
              <a:rPr lang="en-US" altLang="ko-K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ko-KR" sz="2400" dirty="0"/>
              <a:t>job() </a:t>
            </a:r>
            <a:r>
              <a:rPr lang="ko-KR" altLang="en-US" sz="2400" dirty="0"/>
              <a:t>함수 내의 루프문에서는 </a:t>
            </a:r>
            <a:r>
              <a:rPr lang="en-US" altLang="ko-KR" sz="2400" dirty="0" err="1"/>
              <a:t>actual_sum</a:t>
            </a:r>
            <a:r>
              <a:rPr lang="ko-KR" altLang="en-US" sz="2400" dirty="0"/>
              <a:t>의 값을 증가시킴</a:t>
            </a:r>
            <a:r>
              <a:rPr lang="en-US" altLang="ko-K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ko-KR" sz="2400" dirty="0"/>
              <a:t>job() </a:t>
            </a:r>
            <a:r>
              <a:rPr lang="ko-KR" altLang="en-US" sz="2400" dirty="0"/>
              <a:t>함수가 </a:t>
            </a:r>
            <a:r>
              <a:rPr lang="ko-KR" altLang="en-US" sz="2400" dirty="0" err="1"/>
              <a:t>리턴할</a:t>
            </a:r>
            <a:r>
              <a:rPr lang="ko-KR" altLang="en-US" sz="2400" dirty="0"/>
              <a:t> 때 </a:t>
            </a:r>
            <a:r>
              <a:rPr lang="en-US" altLang="ko-KR" sz="2400" dirty="0" err="1"/>
              <a:t>InterlockedDecrement</a:t>
            </a:r>
            <a:r>
              <a:rPr lang="en-US" altLang="ko-KR" sz="2400" dirty="0"/>
              <a:t> </a:t>
            </a:r>
            <a:r>
              <a:rPr lang="ko-KR" altLang="en-US" sz="2400" dirty="0"/>
              <a:t>함수로 남은 스레드의 수를 </a:t>
            </a:r>
            <a:r>
              <a:rPr lang="en-US" altLang="ko-KR" sz="2400" dirty="0"/>
              <a:t>atomic</a:t>
            </a:r>
            <a:r>
              <a:rPr lang="ko-KR" altLang="en-US" sz="2400" dirty="0"/>
              <a:t>하게 </a:t>
            </a:r>
            <a:r>
              <a:rPr lang="en-US" altLang="ko-KR" sz="2400" dirty="0"/>
              <a:t>1</a:t>
            </a:r>
            <a:r>
              <a:rPr lang="ko-KR" altLang="en-US" sz="2400" dirty="0"/>
              <a:t>만큼 감소시킴</a:t>
            </a:r>
            <a:r>
              <a:rPr lang="en-US" altLang="ko-K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2400" dirty="0"/>
              <a:t>모든 스레드가 작업을 끝내면 메인 스레드에서는 예상 값과 실제 값을 보여줌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3321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EEFAB7-910C-4692-B360-8854142F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Operations without mutual exclusion</a:t>
            </a:r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D2DAE1A-10F0-4590-8239-DDD1222A6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574" y="2233371"/>
            <a:ext cx="7182852" cy="34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93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689A68-E76D-4668-91F7-382C6720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Operations with mutual exclusion</a:t>
            </a:r>
            <a:endParaRPr lang="ko-KR" altLang="en-US" dirty="0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FE896A5C-63EC-4253-9FE4-37BF4F9674D5}"/>
              </a:ext>
            </a:extLst>
          </p:cNvPr>
          <p:cNvGrpSpPr/>
          <p:nvPr/>
        </p:nvGrpSpPr>
        <p:grpSpPr>
          <a:xfrm>
            <a:off x="1909116" y="1690688"/>
            <a:ext cx="8373767" cy="4893647"/>
            <a:chOff x="1253066" y="1690688"/>
            <a:chExt cx="8373767" cy="489364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6316AAD-7DCD-40FF-A8BD-57248EE1FF80}"/>
                </a:ext>
              </a:extLst>
            </p:cNvPr>
            <p:cNvSpPr txBox="1"/>
            <p:nvPr/>
          </p:nvSpPr>
          <p:spPr>
            <a:xfrm>
              <a:off x="1253066" y="1690688"/>
              <a:ext cx="4491614" cy="48936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/>
                <a:t>#include &lt;</a:t>
              </a:r>
              <a:r>
                <a:rPr lang="en-US" altLang="ko-KR" sz="1200" dirty="0" err="1"/>
                <a:t>Windows.h</a:t>
              </a:r>
              <a:r>
                <a:rPr lang="en-US" altLang="ko-KR" sz="1200" dirty="0"/>
                <a:t>&gt;</a:t>
              </a:r>
            </a:p>
            <a:p>
              <a:r>
                <a:rPr lang="en-US" altLang="ko-KR" sz="1200" dirty="0"/>
                <a:t>#include &lt;</a:t>
              </a:r>
              <a:r>
                <a:rPr lang="en-US" altLang="ko-KR" sz="1200" dirty="0" err="1"/>
                <a:t>stdio.h</a:t>
              </a:r>
              <a:r>
                <a:rPr lang="en-US" altLang="ko-KR" sz="1200" dirty="0"/>
                <a:t>&gt;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#define COUNT_OF_THREADS	((SIZE_T)1000)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HANDLE		threads[COUNT_OF_THREADS];</a:t>
              </a:r>
            </a:p>
            <a:p>
              <a:r>
                <a:rPr lang="en-US" altLang="ko-KR" sz="1200" dirty="0"/>
                <a:t>HANDLE      		semaphore;</a:t>
              </a:r>
            </a:p>
            <a:p>
              <a:r>
                <a:rPr lang="en-US" altLang="ko-KR" sz="1200" dirty="0"/>
                <a:t>CONST SIZE_T	</a:t>
              </a:r>
              <a:r>
                <a:rPr lang="en-US" altLang="ko-KR" sz="1200" dirty="0" err="1"/>
                <a:t>expected_sum</a:t>
              </a:r>
              <a:r>
                <a:rPr lang="en-US" altLang="ko-KR" sz="1200" dirty="0"/>
                <a:t> = 10000000;</a:t>
              </a:r>
            </a:p>
            <a:p>
              <a:r>
                <a:rPr lang="en-US" altLang="ko-KR" sz="1200" dirty="0"/>
                <a:t>SIZE_T		</a:t>
              </a:r>
              <a:r>
                <a:rPr lang="en-US" altLang="ko-KR" sz="1200" dirty="0" err="1"/>
                <a:t>actual_sum</a:t>
              </a:r>
              <a:r>
                <a:rPr lang="en-US" altLang="ko-KR" sz="1200" dirty="0"/>
                <a:t> = 0;</a:t>
              </a:r>
            </a:p>
            <a:p>
              <a:r>
                <a:rPr lang="en-US" altLang="ko-KR" sz="1200" dirty="0"/>
                <a:t>volatile LONG	remaining = COUNT_OF_THREADS;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DWORD WINAPI job(LPVOID id)</a:t>
              </a:r>
            </a:p>
            <a:p>
              <a:r>
                <a:rPr lang="en-US" altLang="ko-KR" sz="1200" dirty="0"/>
                <a:t>{</a:t>
              </a:r>
            </a:p>
            <a:p>
              <a:r>
                <a:rPr lang="en-US" altLang="ko-KR" sz="1200" dirty="0"/>
                <a:t>    SIZE_T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for (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 = 0;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 &lt; </a:t>
              </a:r>
              <a:r>
                <a:rPr lang="en-US" altLang="ko-KR" sz="1200" dirty="0" err="1"/>
                <a:t>expected_sum</a:t>
              </a:r>
              <a:r>
                <a:rPr lang="en-US" altLang="ko-KR" sz="1200" dirty="0"/>
                <a:t> / COUNT_OF_THREADS;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++)</a:t>
              </a:r>
            </a:p>
            <a:p>
              <a:r>
                <a:rPr lang="en-US" altLang="ko-KR" sz="1200" dirty="0"/>
                <a:t>    {</a:t>
              </a:r>
            </a:p>
            <a:p>
              <a:r>
                <a:rPr lang="en-US" altLang="ko-KR" sz="1200" dirty="0"/>
                <a:t>        </a:t>
              </a:r>
              <a:r>
                <a:rPr lang="en-US" altLang="ko-KR" sz="1200" dirty="0" err="1"/>
                <a:t>WaitForSingleObject</a:t>
              </a:r>
              <a:r>
                <a:rPr lang="en-US" altLang="ko-KR" sz="1200" dirty="0"/>
                <a:t>(semaphore, INFINITE);</a:t>
              </a:r>
            </a:p>
            <a:p>
              <a:r>
                <a:rPr lang="en-US" altLang="ko-KR" sz="1200" dirty="0"/>
                <a:t>        </a:t>
              </a:r>
              <a:r>
                <a:rPr lang="en-US" altLang="ko-KR" sz="1200" dirty="0" err="1"/>
                <a:t>actual_sum</a:t>
              </a:r>
              <a:r>
                <a:rPr lang="en-US" altLang="ko-KR" sz="1200" dirty="0"/>
                <a:t>++;</a:t>
              </a:r>
            </a:p>
            <a:p>
              <a:r>
                <a:rPr lang="en-US" altLang="ko-KR" sz="1200" dirty="0"/>
                <a:t>        </a:t>
              </a:r>
              <a:r>
                <a:rPr lang="en-US" altLang="ko-KR" sz="1200" dirty="0" err="1"/>
                <a:t>ReleaseMutex</a:t>
              </a:r>
              <a:r>
                <a:rPr lang="en-US" altLang="ko-KR" sz="1200" dirty="0"/>
                <a:t>(semaphore);</a:t>
              </a:r>
            </a:p>
            <a:p>
              <a:r>
                <a:rPr lang="en-US" altLang="ko-KR" sz="1200" dirty="0"/>
                <a:t>    }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</a:t>
              </a:r>
              <a:r>
                <a:rPr lang="en-US" altLang="ko-KR" sz="1200" dirty="0" err="1"/>
                <a:t>InterlockedDecrement</a:t>
              </a:r>
              <a:r>
                <a:rPr lang="en-US" altLang="ko-KR" sz="1200" dirty="0"/>
                <a:t>(&amp;remaining);</a:t>
              </a:r>
            </a:p>
            <a:p>
              <a:r>
                <a:rPr lang="en-US" altLang="ko-KR" sz="1200" dirty="0"/>
                <a:t>    return 0;</a:t>
              </a:r>
            </a:p>
            <a:p>
              <a:r>
                <a:rPr lang="en-US" altLang="ko-KR" sz="1200" dirty="0"/>
                <a:t>}</a:t>
              </a:r>
            </a:p>
            <a:p>
              <a:endParaRPr lang="en-US" altLang="ko-KR" sz="1200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7CA8307-5EFC-41AF-992B-BF20D10B32C2}"/>
                </a:ext>
              </a:extLst>
            </p:cNvPr>
            <p:cNvSpPr txBox="1"/>
            <p:nvPr/>
          </p:nvSpPr>
          <p:spPr>
            <a:xfrm>
              <a:off x="5744680" y="1690688"/>
              <a:ext cx="3882153" cy="47089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/>
                <a:t>int main(int </a:t>
              </a:r>
              <a:r>
                <a:rPr lang="en-US" altLang="ko-KR" sz="1200" dirty="0" err="1"/>
                <a:t>argc</a:t>
              </a:r>
              <a:r>
                <a:rPr lang="en-US" altLang="ko-KR" sz="1200" dirty="0"/>
                <a:t>, char *</a:t>
              </a:r>
              <a:r>
                <a:rPr lang="en-US" altLang="ko-KR" sz="1200" dirty="0" err="1"/>
                <a:t>argv</a:t>
              </a:r>
              <a:r>
                <a:rPr lang="en-US" altLang="ko-KR" sz="1200" dirty="0"/>
                <a:t>[])</a:t>
              </a:r>
            </a:p>
            <a:p>
              <a:r>
                <a:rPr lang="en-US" altLang="ko-KR" sz="1200" dirty="0"/>
                <a:t>{</a:t>
              </a:r>
            </a:p>
            <a:p>
              <a:r>
                <a:rPr lang="en-US" altLang="ko-KR" sz="1200" dirty="0"/>
                <a:t>    int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semaphore = </a:t>
              </a:r>
              <a:r>
                <a:rPr lang="en-US" altLang="ko-KR" sz="1200" dirty="0" err="1"/>
                <a:t>CreateMutex</a:t>
              </a:r>
              <a:r>
                <a:rPr lang="en-US" altLang="ko-KR" sz="1200" dirty="0"/>
                <a:t>(NULL, FALSE, NULL);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for (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 = 0;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 &lt; COUNT_OF_THREADS;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++)</a:t>
              </a:r>
            </a:p>
            <a:p>
              <a:r>
                <a:rPr lang="en-US" altLang="ko-KR" sz="1200" dirty="0"/>
                <a:t>    {</a:t>
              </a:r>
            </a:p>
            <a:p>
              <a:r>
                <a:rPr lang="en-US" altLang="ko-KR" sz="1200" dirty="0"/>
                <a:t>        threads[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] = </a:t>
              </a:r>
              <a:r>
                <a:rPr lang="en-US" altLang="ko-KR" sz="1200" dirty="0" err="1"/>
                <a:t>CreateThread</a:t>
              </a:r>
              <a:r>
                <a:rPr lang="en-US" altLang="ko-KR" sz="1200" dirty="0"/>
                <a:t>(</a:t>
              </a:r>
            </a:p>
            <a:p>
              <a:r>
                <a:rPr lang="en-US" altLang="ko-KR" sz="1200" dirty="0"/>
                <a:t>            NULL, 0, job, (LPVOID)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, 0, NULL</a:t>
              </a:r>
            </a:p>
            <a:p>
              <a:r>
                <a:rPr lang="en-US" altLang="ko-KR" sz="1200" dirty="0"/>
                <a:t>        );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    if (!threads[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])</a:t>
              </a:r>
            </a:p>
            <a:p>
              <a:r>
                <a:rPr lang="en-US" altLang="ko-KR" sz="1200" dirty="0"/>
                <a:t>            </a:t>
              </a:r>
              <a:r>
                <a:rPr lang="en-US" altLang="ko-KR" sz="1200" dirty="0" err="1"/>
                <a:t>printf</a:t>
              </a:r>
              <a:r>
                <a:rPr lang="en-US" altLang="ko-KR" sz="1200" dirty="0"/>
                <a:t>("[!] Failed to create thread %d!\n", 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);</a:t>
              </a:r>
            </a:p>
            <a:p>
              <a:r>
                <a:rPr lang="en-US" altLang="ko-KR" sz="1200" dirty="0"/>
                <a:t>    }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</a:t>
              </a:r>
              <a:r>
                <a:rPr lang="en-US" altLang="ko-KR" sz="1200" dirty="0" err="1"/>
                <a:t>printf</a:t>
              </a:r>
              <a:r>
                <a:rPr lang="en-US" altLang="ko-KR" sz="1200" dirty="0"/>
                <a:t>("[</a:t>
              </a:r>
              <a:r>
                <a:rPr lang="en-US" altLang="ko-KR" sz="1200" dirty="0" err="1"/>
                <a:t>i</a:t>
              </a:r>
              <a:r>
                <a:rPr lang="en-US" altLang="ko-KR" sz="1200" dirty="0"/>
                <a:t>] Waiting for the calculation...\n");</a:t>
              </a:r>
            </a:p>
            <a:p>
              <a:r>
                <a:rPr lang="en-US" altLang="ko-KR" sz="1200" dirty="0"/>
                <a:t>    while (remaining &gt; 0) Sleep(1);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</a:t>
              </a:r>
              <a:r>
                <a:rPr lang="en-US" altLang="ko-KR" sz="1200" dirty="0" err="1"/>
                <a:t>printf</a:t>
              </a:r>
              <a:r>
                <a:rPr lang="en-US" altLang="ko-KR" sz="1200" dirty="0"/>
                <a:t>("Expected: %</a:t>
              </a:r>
              <a:r>
                <a:rPr lang="en-US" altLang="ko-KR" sz="1200" dirty="0" err="1"/>
                <a:t>lld</a:t>
              </a:r>
              <a:r>
                <a:rPr lang="en-US" altLang="ko-KR" sz="1200" dirty="0"/>
                <a:t>\n", </a:t>
              </a:r>
              <a:r>
                <a:rPr lang="en-US" altLang="ko-KR" sz="1200" dirty="0" err="1"/>
                <a:t>expected_sum</a:t>
              </a:r>
              <a:r>
                <a:rPr lang="en-US" altLang="ko-KR" sz="1200" dirty="0"/>
                <a:t>);</a:t>
              </a:r>
            </a:p>
            <a:p>
              <a:r>
                <a:rPr lang="en-US" altLang="ko-KR" sz="1200" dirty="0"/>
                <a:t>    </a:t>
              </a:r>
              <a:r>
                <a:rPr lang="en-US" altLang="ko-KR" sz="1200" dirty="0" err="1"/>
                <a:t>printf</a:t>
              </a:r>
              <a:r>
                <a:rPr lang="en-US" altLang="ko-KR" sz="1200" dirty="0"/>
                <a:t>("Actual:   %</a:t>
              </a:r>
              <a:r>
                <a:rPr lang="en-US" altLang="ko-KR" sz="1200" dirty="0" err="1"/>
                <a:t>lld</a:t>
              </a:r>
              <a:r>
                <a:rPr lang="en-US" altLang="ko-KR" sz="1200" dirty="0"/>
                <a:t>\n", </a:t>
              </a:r>
              <a:r>
                <a:rPr lang="en-US" altLang="ko-KR" sz="1200" dirty="0" err="1"/>
                <a:t>actual_sum</a:t>
              </a:r>
              <a:r>
                <a:rPr lang="en-US" altLang="ko-KR" sz="1200" dirty="0"/>
                <a:t>);</a:t>
              </a:r>
            </a:p>
            <a:p>
              <a:endParaRPr lang="en-US" altLang="ko-KR" sz="1200" dirty="0"/>
            </a:p>
            <a:p>
              <a:r>
                <a:rPr lang="en-US" altLang="ko-KR" sz="1200" dirty="0"/>
                <a:t>    </a:t>
              </a:r>
              <a:r>
                <a:rPr lang="en-US" altLang="ko-KR" sz="1200" dirty="0" err="1"/>
                <a:t>CloseHandle</a:t>
              </a:r>
              <a:r>
                <a:rPr lang="en-US" altLang="ko-KR" sz="1200" dirty="0"/>
                <a:t>(semaphore);</a:t>
              </a:r>
            </a:p>
            <a:p>
              <a:r>
                <a:rPr lang="en-US" altLang="ko-KR" sz="1200" dirty="0"/>
                <a:t>    return 0;</a:t>
              </a:r>
            </a:p>
            <a:p>
              <a:r>
                <a:rPr lang="en-US" altLang="ko-KR" sz="1200" dirty="0"/>
                <a:t>}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974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EEFAB7-910C-4692-B360-8854142F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altLang="ko-KR" dirty="0"/>
              <a:t>Operations with mutual exclusion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86099ED2-05F7-42CE-8A17-647F0AE94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400" dirty="0"/>
              <a:t>Windows API</a:t>
            </a:r>
            <a:r>
              <a:rPr lang="ko-KR" altLang="en-US" sz="2400" dirty="0"/>
              <a:t>에서는 최댓값이 </a:t>
            </a:r>
            <a:r>
              <a:rPr lang="en-US" altLang="ko-KR" sz="2400" dirty="0"/>
              <a:t>1</a:t>
            </a:r>
            <a:r>
              <a:rPr lang="ko-KR" altLang="en-US" sz="2400" dirty="0"/>
              <a:t>인 </a:t>
            </a:r>
            <a:r>
              <a:rPr lang="ko-KR" altLang="en-US" sz="2400" dirty="0" err="1"/>
              <a:t>세마포어를</a:t>
            </a:r>
            <a:r>
              <a:rPr lang="ko-KR" altLang="en-US" sz="2400" dirty="0"/>
              <a:t> </a:t>
            </a:r>
            <a:r>
              <a:rPr lang="en-US" altLang="ko-KR" sz="2400" dirty="0"/>
              <a:t>Mutex</a:t>
            </a:r>
            <a:r>
              <a:rPr lang="ko-KR" altLang="en-US" sz="2400" dirty="0"/>
              <a:t>라고 정의함</a:t>
            </a:r>
            <a:r>
              <a:rPr lang="en-US" altLang="ko-K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2400" dirty="0"/>
              <a:t>이 예시에서는 스레드가 </a:t>
            </a:r>
            <a:r>
              <a:rPr lang="en-US" altLang="ko-KR" sz="2400" dirty="0" err="1"/>
              <a:t>WaitForSingleObject</a:t>
            </a:r>
            <a:r>
              <a:rPr lang="en-US" altLang="ko-KR" sz="2400" dirty="0"/>
              <a:t>() </a:t>
            </a:r>
            <a:r>
              <a:rPr lang="ko-KR" altLang="en-US" sz="2400" dirty="0"/>
              <a:t>함수를 호출해 </a:t>
            </a:r>
            <a:r>
              <a:rPr lang="ko-KR" altLang="en-US" sz="2400" dirty="0" err="1"/>
              <a:t>뮤텍스를</a:t>
            </a:r>
            <a:r>
              <a:rPr lang="ko-KR" altLang="en-US" sz="2400" dirty="0"/>
              <a:t> 획득한 후 </a:t>
            </a:r>
            <a:r>
              <a:rPr lang="en-US" altLang="ko-KR" sz="2400" dirty="0" err="1"/>
              <a:t>actual_sum</a:t>
            </a:r>
            <a:r>
              <a:rPr lang="ko-KR" altLang="en-US" sz="2400" dirty="0"/>
              <a:t>을 증가시킴</a:t>
            </a:r>
            <a:r>
              <a:rPr lang="en-US" altLang="ko-K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ko-KR" altLang="en-US" sz="2400" dirty="0"/>
              <a:t>임계 영역을 빠져나갈 때 </a:t>
            </a:r>
            <a:r>
              <a:rPr lang="en-US" altLang="ko-KR" sz="2400" dirty="0" err="1"/>
              <a:t>ReleaseMutex</a:t>
            </a:r>
            <a:r>
              <a:rPr lang="en-US" altLang="ko-KR" sz="2400" dirty="0"/>
              <a:t>() </a:t>
            </a:r>
            <a:r>
              <a:rPr lang="ko-KR" altLang="en-US" sz="2400" dirty="0"/>
              <a:t>함수를 호출해 </a:t>
            </a:r>
            <a:r>
              <a:rPr lang="ko-KR" altLang="en-US" sz="2400" dirty="0" err="1"/>
              <a:t>세마포어의</a:t>
            </a:r>
            <a:r>
              <a:rPr lang="ko-KR" altLang="en-US" sz="2400" dirty="0"/>
              <a:t> 값을 하나 증가시킴</a:t>
            </a:r>
            <a:r>
              <a:rPr lang="en-US" altLang="ko-KR" sz="2400" dirty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4360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689A68-E76D-4668-91F7-382C6720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Operations with mutual exclusion</a:t>
            </a: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73BACC3-E804-4EF3-BDC5-3B45FD349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1600" y="2975099"/>
            <a:ext cx="4368800" cy="907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56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684</Words>
  <Application>Microsoft Office PowerPoint</Application>
  <PresentationFormat>와이드스크린</PresentationFormat>
  <Paragraphs>107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Multithreaded Operations on Windows</vt:lpstr>
      <vt:lpstr>Operations without mutual exclusion</vt:lpstr>
      <vt:lpstr>Operations without mutual exclusion</vt:lpstr>
      <vt:lpstr>Operations without mutual exclusion</vt:lpstr>
      <vt:lpstr>Operations with mutual exclusion</vt:lpstr>
      <vt:lpstr>Operations with mutual exclusion</vt:lpstr>
      <vt:lpstr>Operations with mutual exclusion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Multithreaded Operations on Windows</dc:title>
  <dc:creator>UOS</dc:creator>
  <cp:lastModifiedBy>승리 신</cp:lastModifiedBy>
  <cp:revision>14</cp:revision>
  <dcterms:created xsi:type="dcterms:W3CDTF">2026-03-16T07:45:30Z</dcterms:created>
  <dcterms:modified xsi:type="dcterms:W3CDTF">2026-04-06T04:51:29Z</dcterms:modified>
</cp:coreProperties>
</file>